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7" r:id="rId11"/>
    <p:sldId id="266" r:id="rId12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1988" autoAdjust="0"/>
  </p:normalViewPr>
  <p:slideViewPr>
    <p:cSldViewPr snapToGrid="0" snapToObjects="1">
      <p:cViewPr varScale="1">
        <p:scale>
          <a:sx n="94" d="100"/>
          <a:sy n="94" d="100"/>
        </p:scale>
        <p:origin x="11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81E0C-D0F2-4A62-8E31-A936D9319A9A}" type="datetimeFigureOut">
              <a:rPr lang="ru-RU" smtClean="0"/>
              <a:t>20.12.2022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7CB1-3504-4CC1-9D31-4EE7D2C1D2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573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уважаемая аудитория. Представляю вашему вниманию свою курсовую работу на тему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модулей информационной</a:t>
            </a:r>
            <a:b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системы веб-студии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7CB1-3504-4CC1-9D31-4EE7D2C1D27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729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Тестирование функции авторизации методом черного ящика заключалось в проверке доступа к системе под определенными ролями с вводом верных и не верных данных.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проводилось тестирование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Смены статуса проекта и Отправки сообщения в чат </a:t>
            </a:r>
            <a:endParaRPr lang="ru-RU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7CB1-3504-4CC1-9D31-4EE7D2C1D27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23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облегчения работы пользователей разработано соответствующее руководство. Спасибо за внимание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7CB1-3504-4CC1-9D31-4EE7D2C1D27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656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Веб-студия — это компания, которая занимается разработкой и проектированием сайтов.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всегда группа людей, где каждый отвечает за свою часть работы.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веб-студий актуальна в наше время, но помимо частого посещения страниц в браузерах, пользователи проводят еще больше времени в мобильных приложениях и телефон у них всегда под рукой.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для быстрой связи с пользователем актуально создание мобильного приложения, так как оно позволит установить удобное взаимодействие и общение между заказчиком и разработчиками путем реализации чата.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актуальность создания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-студии обуславливается необходимостью объединения разработчиков для более комфортной и организованной работы и сокращением времени на разработку при увеличении ее качества, сам сайт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-студии выступает ее лицом, поможет заявить о себе и продвинуть ее в сети Интернет, зарекомендовать себя на рынке и эффективнее выстроить работу, а мобильное приложение позволит установить удобное взаимодействие и общение между заказчиком и разработчиками путем реализации чата.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7CB1-3504-4CC1-9D31-4EE7D2C1D27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643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решения поставленной проблемы необходимо спроектировать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мобильное приложение для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-студии, разработать часть функционала и протестировать разработанные функции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7CB1-3504-4CC1-9D31-4EE7D2C1D27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92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диаграмме прецедентов приведен функционал Пользователей системы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Основными действующими лицами являются Клиенты и Сотрудники, между которыми происходит коммуникация в чате, что является основной функцией приложения. Дополнительно Клиенты могут просматривать информацию о своих проектов, а Сотрудники влиять на эту информацию.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7CB1-3504-4CC1-9D31-4EE7D2C1D27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43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доступа в систему под любым пользователем необходима авторизация.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Регистрация всех пользователей производится руководителем на отдаленном сервере, так как регистрация клиентов происходит только после заключения с ними контракта и после начала работы над их проектом, сотрудников регистрирует руководство, так что в самостоятельной регистрации нет практичного смысла.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---тык----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авторизации пользователям доступен ряд функций, показанных на диаграмме.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7CB1-3504-4CC1-9D31-4EE7D2C1D27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04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среды разработки выбрана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Studio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так как для нее есть довольно много библиотек, руководств и инструкций, которые упрощают разработку, а так же в ней лучшая поддержка новых функций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языка программирования выбран язык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так как он обеспечивает высокую производительность работы приложения и эффективное использование памяти.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написано много фреймворков и библиотек, руководств и инструкций, что упрощает изучение и использование языка.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7CB1-3504-4CC1-9D31-4EE7D2C1D27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29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БД хранит в себе данные о пользователях, проектах и их статусах.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-диаграмме представлены основные таблицы БД.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Рассказать о каждой таблице ---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7CB1-3504-4CC1-9D31-4EE7D2C1D27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20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i="1" dirty="0">
                <a:effectLst/>
              </a:rPr>
              <a:t>Составлена карта приложения для наглядного отображения логики работы приложения</a:t>
            </a:r>
            <a:endParaRPr lang="ru-RU" dirty="0">
              <a:effectLst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7CB1-3504-4CC1-9D31-4EE7D2C1D27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038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Работоспособность Приложения была проверена методами черного и белого ящика. </a:t>
            </a:r>
          </a:p>
          <a:p>
            <a:endParaRPr lang="ru-RU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тестировании методом белого ящика такой функции как 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Аторизация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была допущена логическая ошибка в коде, где была неверно указана роль пользователя, из за чего сотрудник заходит как Клиент и не имел нужных функций.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7CB1-3504-4CC1-9D31-4EE7D2C1D27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77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3361-FCA7-8F43-A212-CC7169B1D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7959D-4CFE-FA49-BA58-BCFC2E223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8BE4B-2535-6C4D-A49E-EC81C8A2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D976D-B03D-8243-B7C1-43A4BD134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7E04-F2A5-0A4C-B7F0-69E922EB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B7BAA-9D3D-3443-8925-A7F484ABB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F189-68C5-E34C-A214-6EF837C0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83398-8420-804B-B146-A6BD4AA14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9DBB5-05C7-7341-BB10-87C73603D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C98AD-61BF-7345-BF7D-A7FEEC55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F40C-9840-1D4C-8FD6-94FF7694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1738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0C93E-5FF2-C349-8DE7-ACE61ACAC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DCD56-F06C-3F42-BB60-652E1442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5A2ED-082E-2F49-9C16-B1DB7C9E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3369A-B602-8A46-B416-EFD87D66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4560E-F54A-A14B-975D-B637F1A5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1389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C3C2-D798-7E47-A48D-A26B383A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CF0E6-E2AD-FC49-94BD-9EE6E26E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E62BA-9658-FA42-B1DD-D940DAB06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30168-DB67-E84F-962F-DC19D80D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6066B-B00E-CA4F-ABD8-7EE2EF63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2809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FEEE-01DF-A04A-8176-C695F236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584E3-D211-FA47-8019-20D77E018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E654-701C-5945-8C56-AC2C1C0D9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30B2F-AEEF-A84C-8BA4-8A5FBCAA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7B0F3-E7FF-2A4E-8520-42A8F6C3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0650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4CC6-3A5F-D343-A319-EF356994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B0C6-BAB0-634F-AA40-DF9C15932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C00CD-C028-9C4C-804E-2F62A79E2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D5FEB-4B07-1E49-92DF-545AFD36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7A95E-40AA-7C45-884C-335CB229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6A91D-5234-0144-87D4-38769311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7266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705F-72B8-F641-AABC-BC5FB799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95026-1062-3E47-8B56-357074320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6607A-7D12-A34F-B5C6-CD38853F8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A5BAF-6FF2-2344-B60B-186B0B284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36B0F-AEC5-554D-B863-72695541C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4AA2EC-2568-7B4E-A421-A2B9A70A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0382C-C79C-1149-9D0B-8096363C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824DDD-74D9-CB49-B149-A7329654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9862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6FAE-BB99-2845-B89F-B0983BE3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95D35-5E48-B34D-88AB-E3415F8B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03D29-701E-5240-8F13-EBF9FBC4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AD22-A5AE-874D-A57D-1455C7AD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76614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AE8E6-EBD9-FE43-A4A7-CCC51A9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84808-1D52-B444-AF35-472984A4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6EA34-012B-9E43-940B-4916AAD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4891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C6C6-E469-AA41-91DA-596BB1E7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43474-DDA9-3C40-8196-6BCC4A69C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4878D-163D-CD49-839A-E7CA85E27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CC164-EB56-0741-B801-9F4F5431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3A1DF-8173-C24B-8FE2-CE555B68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54455-C399-404E-BEC5-EEA1301D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853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2936-4456-0F4F-B325-E010BDEE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282C1-F5A2-CA4A-9D21-23D2589B9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44E15-2510-DA4B-9FFF-EEE09AC9A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6865D-C2B6-024B-B0C9-2733B42D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90A68-5D4F-A149-BACF-463FF404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F12A7-AF1A-924C-9310-7612AEF8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4217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DE4A5A-61F0-6046-A3C1-2088B250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C5879-96D1-9049-8E6C-BE275F0D3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C0B9F-5446-A840-9C6A-2D683CF75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9E633-A107-444E-B813-79850C9FC503}" type="datetimeFigureOut">
              <a:rPr lang="en-UA" smtClean="0"/>
              <a:t>12/20/2022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E68F-B49D-5947-AC09-F39A394BC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455AF-A30D-6547-905E-AE65E0961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C5337-70AD-9C4A-8D27-A04FECEE4C0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7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CED5-A472-3444-9A45-B1816BE09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789" y="2306972"/>
            <a:ext cx="10041621" cy="1908538"/>
          </a:xfrm>
          <a:gradFill>
            <a:gsLst>
              <a:gs pos="16000">
                <a:schemeClr val="accent1">
                  <a:lumMod val="5000"/>
                  <a:lumOff val="95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0"/>
          </a:gradFill>
        </p:spPr>
        <p:txBody>
          <a:bodyPr>
            <a:no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Курсовая работа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«Разработка модулей информационной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системы веб-студии»</a:t>
            </a:r>
            <a:endParaRPr lang="en-U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F5D57-3012-8E4C-BF3D-4E7E908D6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6338" y="4290807"/>
            <a:ext cx="7010400" cy="1081293"/>
          </a:xfrm>
        </p:spPr>
        <p:txBody>
          <a:bodyPr/>
          <a:lstStyle/>
          <a:p>
            <a:pPr algn="l"/>
            <a:r>
              <a:rPr lang="ru-RU" dirty="0"/>
              <a:t>Разработчик:			Шатохина В.А.</a:t>
            </a:r>
          </a:p>
          <a:p>
            <a:pPr algn="l"/>
            <a:r>
              <a:rPr lang="ru-RU" dirty="0"/>
              <a:t>Куратор:			</a:t>
            </a:r>
            <a:r>
              <a:rPr lang="ru-RU" dirty="0" err="1"/>
              <a:t>Канакова</a:t>
            </a:r>
            <a:r>
              <a:rPr lang="ru-RU" dirty="0"/>
              <a:t> С.Г.</a:t>
            </a:r>
            <a:endParaRPr lang="en-UA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FD197CB-34DD-4A5C-AD47-44E053D6F00B}"/>
              </a:ext>
            </a:extLst>
          </p:cNvPr>
          <p:cNvSpPr/>
          <p:nvPr/>
        </p:nvSpPr>
        <p:spPr>
          <a:xfrm>
            <a:off x="176169" y="81522"/>
            <a:ext cx="11820088" cy="646331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Государственное бюджетное профессиональное образовательное учреждение 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Прокопьевский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горнотехнический техникум им. В.П. Романова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7464FC4-2E10-4496-956B-36702A465763}"/>
              </a:ext>
            </a:extLst>
          </p:cNvPr>
          <p:cNvSpPr txBox="1">
            <a:spLocks/>
          </p:cNvSpPr>
          <p:nvPr/>
        </p:nvSpPr>
        <p:spPr>
          <a:xfrm>
            <a:off x="3150980" y="6487264"/>
            <a:ext cx="5585237" cy="4145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Прокопьевск, 2022</a:t>
            </a:r>
            <a:endParaRPr lang="en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62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Тестирование Методом черного ящика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1051DC0-40D2-4B85-9B34-67DE9272C63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174" y="1866900"/>
            <a:ext cx="2331073" cy="43513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6F0A34-C94D-445F-86E2-D02DF65B832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58243" y="1876789"/>
            <a:ext cx="2331073" cy="43414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CD75D2-0515-40D1-852B-EA2EECAFF15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82936" y="1883732"/>
            <a:ext cx="2266765" cy="43345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EEA3AD5-54B2-4D24-9B0A-A408CFC0B7F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243321" y="1876790"/>
            <a:ext cx="2270252" cy="43190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677EC79-E263-4FA8-A86A-0D6B2D1E36A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855787" y="1599096"/>
            <a:ext cx="2482869" cy="46359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1211119-C662-416F-9693-8F1742F63EC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356999" y="1608853"/>
            <a:ext cx="2482869" cy="462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5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CED5-A472-3444-9A45-B1816BE09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789" y="2306972"/>
            <a:ext cx="10041621" cy="1908538"/>
          </a:xfrm>
          <a:gradFill>
            <a:gsLst>
              <a:gs pos="16000">
                <a:schemeClr val="accent1">
                  <a:lumMod val="5000"/>
                  <a:lumOff val="95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0"/>
          </a:gradFill>
        </p:spPr>
        <p:txBody>
          <a:bodyPr>
            <a:no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Курсовая работа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«Разработка модулей информационной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системы веб-студии»</a:t>
            </a:r>
            <a:endParaRPr lang="en-U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F5D57-3012-8E4C-BF3D-4E7E908D6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6338" y="4290807"/>
            <a:ext cx="7010400" cy="1081293"/>
          </a:xfrm>
        </p:spPr>
        <p:txBody>
          <a:bodyPr/>
          <a:lstStyle/>
          <a:p>
            <a:pPr algn="l"/>
            <a:r>
              <a:rPr lang="ru-RU" dirty="0"/>
              <a:t>Разработчик:			Шатохина В.А.</a:t>
            </a:r>
          </a:p>
          <a:p>
            <a:pPr algn="l"/>
            <a:r>
              <a:rPr lang="ru-RU" dirty="0"/>
              <a:t>Куратор:			</a:t>
            </a:r>
            <a:r>
              <a:rPr lang="ru-RU" dirty="0" err="1"/>
              <a:t>Канакова</a:t>
            </a:r>
            <a:r>
              <a:rPr lang="ru-RU" dirty="0"/>
              <a:t> С.Г.</a:t>
            </a:r>
            <a:endParaRPr lang="en-UA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FD197CB-34DD-4A5C-AD47-44E053D6F00B}"/>
              </a:ext>
            </a:extLst>
          </p:cNvPr>
          <p:cNvSpPr/>
          <p:nvPr/>
        </p:nvSpPr>
        <p:spPr>
          <a:xfrm>
            <a:off x="176169" y="81522"/>
            <a:ext cx="11820088" cy="646331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Государственное бюджетное профессиональное образовательное учреждение 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Прокопьевский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горнотехнический техникум им. В.П. Романова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7464FC4-2E10-4496-956B-36702A465763}"/>
              </a:ext>
            </a:extLst>
          </p:cNvPr>
          <p:cNvSpPr txBox="1">
            <a:spLocks/>
          </p:cNvSpPr>
          <p:nvPr/>
        </p:nvSpPr>
        <p:spPr>
          <a:xfrm>
            <a:off x="3150980" y="6487264"/>
            <a:ext cx="5585237" cy="4145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Прокопьевск, 2022</a:t>
            </a:r>
            <a:endParaRPr lang="en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40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Проблема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9D488-A7F7-463A-BE7A-454D72CF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Проблема работы – как составить оптимальную модель программного продукта, позволяющего автоматизировать общение между заказчиком и исполнителями.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921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9D488-A7F7-463A-BE7A-454D72CF8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850" y="1825625"/>
            <a:ext cx="9868949" cy="4351338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ru-RU" dirty="0"/>
              <a:t>Составить систему требований к разрабатываемому ПО.</a:t>
            </a:r>
          </a:p>
          <a:p>
            <a:pPr lvl="0"/>
            <a:r>
              <a:rPr lang="ru-RU" dirty="0"/>
              <a:t>Выявить основных лиц, взаимодействующих с приложением.</a:t>
            </a:r>
          </a:p>
          <a:p>
            <a:pPr lvl="0"/>
            <a:r>
              <a:rPr lang="ru-RU" dirty="0"/>
              <a:t>Составить диаграмму прецедентов.</a:t>
            </a:r>
          </a:p>
          <a:p>
            <a:pPr lvl="0"/>
            <a:r>
              <a:rPr lang="ru-RU" dirty="0"/>
              <a:t>Описать процесс взаимодействия пользователей с информационной системой.</a:t>
            </a:r>
          </a:p>
          <a:p>
            <a:pPr lvl="0"/>
            <a:r>
              <a:rPr lang="ru-RU" dirty="0"/>
              <a:t>Выбрать среду разработки и обосновать этот выбор.</a:t>
            </a:r>
          </a:p>
          <a:p>
            <a:pPr lvl="0"/>
            <a:r>
              <a:rPr lang="ru-RU" dirty="0"/>
              <a:t>Спроектировать базу данных с помощью диаграммы «сущность - связь»</a:t>
            </a:r>
          </a:p>
          <a:p>
            <a:pPr lvl="0"/>
            <a:r>
              <a:rPr lang="ru-RU" dirty="0"/>
              <a:t>Выявить основной функционал</a:t>
            </a:r>
          </a:p>
          <a:p>
            <a:pPr lvl="0"/>
            <a:r>
              <a:rPr lang="ru-RU" dirty="0"/>
              <a:t>Разработать алгоритм работы программного продукта по средствам диаграммы деятельности</a:t>
            </a:r>
          </a:p>
          <a:p>
            <a:pPr lvl="0"/>
            <a:r>
              <a:rPr lang="ru-RU" dirty="0"/>
              <a:t>Разработать тестовые сценарии для проверки работоспособности реализованного функционала.</a:t>
            </a:r>
          </a:p>
          <a:p>
            <a:pPr lvl="0"/>
            <a:r>
              <a:rPr lang="ru-RU" dirty="0"/>
              <a:t>Составить сопутствующую техническую документацию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22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en-US" dirty="0"/>
              <a:t>UML </a:t>
            </a:r>
            <a:r>
              <a:rPr lang="ru-RU" dirty="0"/>
              <a:t>диаграмма Прецедентов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AF0FF79-B06C-43A5-9FD4-106CFDF3A31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2888" y="2034107"/>
            <a:ext cx="912622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4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en-US" dirty="0"/>
              <a:t>UML </a:t>
            </a:r>
            <a:r>
              <a:rPr lang="ru-RU" dirty="0"/>
              <a:t>диаграмма Последовательностей системы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81386144-8D9A-48B9-85AD-DACFCF8846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2970" y="1270158"/>
            <a:ext cx="8195019" cy="43513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6C83C4-B713-49AC-BCF0-19436C15D0C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4011" y="3007360"/>
            <a:ext cx="7787014" cy="34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6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Логотипы средств автоматизации </a:t>
            </a:r>
          </a:p>
        </p:txBody>
      </p:sp>
      <p:pic>
        <p:nvPicPr>
          <p:cNvPr id="1028" name="Picture 4" descr="https://denidenx.com/wp-content/uploads/2021/03/kakoi-jazyk-programmirovanija-luchshe-v-2021-godu-java.png">
            <a:extLst>
              <a:ext uri="{FF2B5EF4-FFF2-40B4-BE49-F238E27FC236}">
                <a16:creationId xmlns:a16="http://schemas.microsoft.com/office/drawing/2014/main" id="{65DC74A9-7633-4810-A108-9340EC411C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5" t="3736" r="26016" b="7966"/>
          <a:stretch/>
        </p:blipFill>
        <p:spPr bwMode="auto">
          <a:xfrm>
            <a:off x="1019174" y="2214693"/>
            <a:ext cx="2948659" cy="384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ytimg.com/vi/mVfPB6Dtc7s/maxresdefault.jpg">
            <a:extLst>
              <a:ext uri="{FF2B5EF4-FFF2-40B4-BE49-F238E27FC236}">
                <a16:creationId xmlns:a16="http://schemas.microsoft.com/office/drawing/2014/main" id="{310B08EF-760B-4DF5-BDD6-AC74F301B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311" y="2214693"/>
            <a:ext cx="6800675" cy="382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4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en-US" dirty="0"/>
              <a:t>ER - </a:t>
            </a:r>
            <a:r>
              <a:rPr lang="ru-RU" dirty="0"/>
              <a:t>диаграмма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DDCC0FE-386D-435A-98D0-9D52FD8983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9916" y="1895975"/>
            <a:ext cx="6392167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7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Карта приложения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D456AEB-9BAB-46ED-9910-5D955077D8E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4" y="1814469"/>
            <a:ext cx="7800000" cy="30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BE0323-C6EE-46C5-901A-89D4DF9096A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41" y="1689831"/>
            <a:ext cx="6578127" cy="4626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3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Тестирование Методом белого ящика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D23AFA4-48C3-4B00-893E-E3EBD4C6F83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174" y="2075392"/>
            <a:ext cx="7020905" cy="14861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C6BC3A-1E43-42D0-B49F-4DA4FF1CE4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06141" y="2900153"/>
            <a:ext cx="7595908" cy="14861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BE491D-2F21-45CE-85E0-D4B769A813E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30692" y="2053684"/>
            <a:ext cx="2390306" cy="45386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697FEC-E910-49D4-87B5-300000CEADE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93589" y="2075392"/>
            <a:ext cx="2427301" cy="45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1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664</Words>
  <Application>Microsoft Office PowerPoint</Application>
  <PresentationFormat>Широкоэкранный</PresentationFormat>
  <Paragraphs>72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Курсовая работа «Разработка модулей информационной системы веб-студии»</vt:lpstr>
      <vt:lpstr>Проблема </vt:lpstr>
      <vt:lpstr>Задачи</vt:lpstr>
      <vt:lpstr>UML диаграмма Прецедентов</vt:lpstr>
      <vt:lpstr>UML диаграмма Последовательностей системы</vt:lpstr>
      <vt:lpstr>Логотипы средств автоматизации </vt:lpstr>
      <vt:lpstr>ER - диаграмма</vt:lpstr>
      <vt:lpstr>Карта приложения</vt:lpstr>
      <vt:lpstr>Тестирование Методом белого ящика</vt:lpstr>
      <vt:lpstr>Тестирование Методом черного ящика</vt:lpstr>
      <vt:lpstr>Курсовая работа «Разработка модулей информационной системы веб-студии»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ИСП-19-1 Шатохина Валерия Алексеевна</cp:lastModifiedBy>
  <cp:revision>12</cp:revision>
  <dcterms:created xsi:type="dcterms:W3CDTF">2022-01-31T14:40:29Z</dcterms:created>
  <dcterms:modified xsi:type="dcterms:W3CDTF">2022-12-20T08:44:29Z</dcterms:modified>
</cp:coreProperties>
</file>